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10058400" cx="7772400"/>
  <p:notesSz cx="6858000" cy="9144000"/>
  <p:embeddedFontLst>
    <p:embeddedFont>
      <p:font typeface="Halant"/>
      <p:regular r:id="rId18"/>
      <p:bold r:id="rId19"/>
    </p:embeddedFont>
    <p:embeddedFont>
      <p:font typeface="Inter SemiBold"/>
      <p:regular r:id="rId20"/>
      <p:bold r:id="rId21"/>
      <p:italic r:id="rId22"/>
      <p:boldItalic r:id="rId23"/>
    </p:embeddedFont>
    <p:embeddedFont>
      <p:font typeface="Inter"/>
      <p:regular r:id="rId24"/>
      <p:bold r:id="rId25"/>
      <p:italic r:id="rId26"/>
      <p:boldItalic r:id="rId27"/>
    </p:embeddedFont>
    <p:embeddedFont>
      <p:font typeface="Plus Jakarta Sans"/>
      <p:regular r:id="rId28"/>
      <p:bold r:id="rId29"/>
      <p:italic r:id="rId30"/>
      <p:boldItalic r:id="rId31"/>
    </p:embeddedFont>
    <p:embeddedFont>
      <p:font typeface="Plus Jakarta Sans Medium"/>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F8BDC38-3D7A-4141-A4B1-DC5444E3CB40}">
  <a:tblStyle styleId="{6F8BDC38-3D7A-4141-A4B1-DC5444E3CB4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144F5F2-C955-46E6-8DE1-8689F713EB7E}"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regular.fntdata"/><Relationship Id="rId22" Type="http://schemas.openxmlformats.org/officeDocument/2006/relationships/font" Target="fonts/InterSemiBold-italic.fntdata"/><Relationship Id="rId21" Type="http://schemas.openxmlformats.org/officeDocument/2006/relationships/font" Target="fonts/InterSemiBold-bold.fntdata"/><Relationship Id="rId24" Type="http://schemas.openxmlformats.org/officeDocument/2006/relationships/font" Target="fonts/Inter-regular.fntdata"/><Relationship Id="rId23" Type="http://schemas.openxmlformats.org/officeDocument/2006/relationships/font" Target="fonts/InterSemiBold-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italic.fntdata"/><Relationship Id="rId25" Type="http://schemas.openxmlformats.org/officeDocument/2006/relationships/font" Target="fonts/Inter-bold.fntdata"/><Relationship Id="rId28" Type="http://schemas.openxmlformats.org/officeDocument/2006/relationships/font" Target="fonts/PlusJakartaSans-regular.fntdata"/><Relationship Id="rId27"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boldItalic.fntdata"/><Relationship Id="rId30" Type="http://schemas.openxmlformats.org/officeDocument/2006/relationships/font" Target="fonts/PlusJakartaSans-italic.fntdata"/><Relationship Id="rId11" Type="http://schemas.openxmlformats.org/officeDocument/2006/relationships/slide" Target="slides/slide5.xml"/><Relationship Id="rId33" Type="http://schemas.openxmlformats.org/officeDocument/2006/relationships/font" Target="fonts/PlusJakartaSansMedium-bold.fntdata"/><Relationship Id="rId10" Type="http://schemas.openxmlformats.org/officeDocument/2006/relationships/slide" Target="slides/slide4.xml"/><Relationship Id="rId32" Type="http://schemas.openxmlformats.org/officeDocument/2006/relationships/font" Target="fonts/PlusJakartaSansMedium-regular.fntdata"/><Relationship Id="rId13" Type="http://schemas.openxmlformats.org/officeDocument/2006/relationships/slide" Target="slides/slide7.xml"/><Relationship Id="rId35" Type="http://schemas.openxmlformats.org/officeDocument/2006/relationships/font" Target="fonts/PlusJakartaSansMedium-boldItalic.fntdata"/><Relationship Id="rId12" Type="http://schemas.openxmlformats.org/officeDocument/2006/relationships/slide" Target="slides/slide6.xml"/><Relationship Id="rId34" Type="http://schemas.openxmlformats.org/officeDocument/2006/relationships/font" Target="fonts/PlusJakartaSansMedium-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1a26d37b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1a26d37b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41a26d37bc_0_2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41a26d37bc_0_2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41a26d37bc_0_3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341a26d37bc_0_3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41a26d37bc_0_2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41a26d37bc_0_2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41a26d37bc_0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41a26d37bc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41a26d37bc_0_1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41a26d37bc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1a26d37bc_0_1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1a26d37bc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375c004acd_0_4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375c004acd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37fb66d3a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337fb66d3a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41a26d37bc_0_20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41a26d37bc_0_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41a26d37bc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341a26d37bc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Guided Notes</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88"/>
            <a:ext cx="6583800" cy="5356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Causes &amp; Justifications for Imperialism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Imperialism in your own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Identify and explain 2 new technologies/ discoveries that made imperialism possible.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each motivation for imperialism in your own words.</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Economic Resources: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Political Power: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“Civilizing Mission”: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6-9: Complete the Notice, Wonder, Think Chart below based on the pages you see of “An ABC for Baby Patriots.”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60" name="Google Shape;60;p13"/>
          <p:cNvGraphicFramePr/>
          <p:nvPr/>
        </p:nvGraphicFramePr>
        <p:xfrm>
          <a:off x="487925" y="5741325"/>
          <a:ext cx="3000000" cy="3000000"/>
        </p:xfrm>
        <a:graphic>
          <a:graphicData uri="http://schemas.openxmlformats.org/drawingml/2006/table">
            <a:tbl>
              <a:tblPr>
                <a:noFill/>
                <a:tableStyleId>{6F8BDC38-3D7A-4141-A4B1-DC5444E3CB40}</a:tableStyleId>
              </a:tblPr>
              <a:tblGrid>
                <a:gridCol w="2235500"/>
                <a:gridCol w="2295525"/>
                <a:gridCol w="2265525"/>
              </a:tblGrid>
              <a:tr h="607575">
                <a:tc>
                  <a:txBody>
                    <a:bodyPr/>
                    <a:lstStyle/>
                    <a:p>
                      <a:pPr indent="0" lvl="0" marL="0" rtl="0" algn="l">
                        <a:spcBef>
                          <a:spcPts val="0"/>
                        </a:spcBef>
                        <a:spcAft>
                          <a:spcPts val="0"/>
                        </a:spcAft>
                        <a:buNone/>
                      </a:pPr>
                      <a:r>
                        <a:rPr b="1" lang="en" sz="1200">
                          <a:latin typeface="Inter"/>
                          <a:ea typeface="Inter"/>
                          <a:cs typeface="Inter"/>
                          <a:sym typeface="Inter"/>
                        </a:rPr>
                        <a:t>Notice:</a:t>
                      </a:r>
                      <a:r>
                        <a:rPr lang="en" sz="1200">
                          <a:latin typeface="Inter"/>
                          <a:ea typeface="Inter"/>
                          <a:cs typeface="Inter"/>
                          <a:sym typeface="Inter"/>
                        </a:rPr>
                        <a:t> What do you notice about how imperialism is portrayed in these images?</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r h="677850">
                <a:tc>
                  <a:txBody>
                    <a:bodyPr/>
                    <a:lstStyle/>
                    <a:p>
                      <a:pPr indent="0" lvl="0" marL="0" rtl="0" algn="l">
                        <a:spcBef>
                          <a:spcPts val="0"/>
                        </a:spcBef>
                        <a:spcAft>
                          <a:spcPts val="0"/>
                        </a:spcAft>
                        <a:buNone/>
                      </a:pPr>
                      <a:r>
                        <a:rPr b="1" lang="en" sz="1200">
                          <a:latin typeface="Inter"/>
                          <a:ea typeface="Inter"/>
                          <a:cs typeface="Inter"/>
                          <a:sym typeface="Inter"/>
                        </a:rPr>
                        <a:t>Wonder:</a:t>
                      </a:r>
                      <a:r>
                        <a:rPr lang="en" sz="1200">
                          <a:latin typeface="Inter"/>
                          <a:ea typeface="Inter"/>
                          <a:cs typeface="Inter"/>
                          <a:sym typeface="Inter"/>
                        </a:rPr>
                        <a:t> What questions do you have about these book pages?</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r h="708825">
                <a:tc>
                  <a:txBody>
                    <a:bodyPr/>
                    <a:lstStyle/>
                    <a:p>
                      <a:pPr indent="0" lvl="0" marL="0" rtl="0" algn="l">
                        <a:spcBef>
                          <a:spcPts val="0"/>
                        </a:spcBef>
                        <a:spcAft>
                          <a:spcPts val="0"/>
                        </a:spcAft>
                        <a:buNone/>
                      </a:pPr>
                      <a:r>
                        <a:rPr b="1" lang="en" sz="1200">
                          <a:latin typeface="Inter"/>
                          <a:ea typeface="Inter"/>
                          <a:cs typeface="Inter"/>
                          <a:sym typeface="Inter"/>
                        </a:rPr>
                        <a:t>Think:</a:t>
                      </a:r>
                      <a:r>
                        <a:rPr lang="en" sz="1200">
                          <a:latin typeface="Inter"/>
                          <a:ea typeface="Inter"/>
                          <a:cs typeface="Inter"/>
                          <a:sym typeface="Inter"/>
                        </a:rPr>
                        <a:t> What do you think is the purpose of this book? Why?</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9" name="Shape 159"/>
        <p:cNvGrpSpPr/>
        <p:nvPr/>
      </p:nvGrpSpPr>
      <p:grpSpPr>
        <a:xfrm>
          <a:off x="0" y="0"/>
          <a:ext cx="0" cy="0"/>
          <a:chOff x="0" y="0"/>
          <a:chExt cx="0" cy="0"/>
        </a:xfrm>
      </p:grpSpPr>
      <p:sp>
        <p:nvSpPr>
          <p:cNvPr id="160" name="Google Shape;160;p2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 (Exemplar)</a:t>
            </a:r>
            <a:endParaRPr sz="2500">
              <a:solidFill>
                <a:schemeClr val="dk1"/>
              </a:solidFill>
              <a:latin typeface="Plus Jakarta Sans"/>
              <a:ea typeface="Plus Jakarta Sans"/>
              <a:cs typeface="Plus Jakarta Sans"/>
              <a:sym typeface="Plus Jakarta Sans"/>
            </a:endParaRPr>
          </a:p>
        </p:txBody>
      </p:sp>
      <p:sp>
        <p:nvSpPr>
          <p:cNvPr id="161" name="Google Shape;161;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2" name="Google Shape;162;p2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3" name="Google Shape;163;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4" name="Google Shape;164;p2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65" name="Google Shape;165;p22"/>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Civilizing Mission, Economic Gains, or Political Power &amp; Nationalism. Provide two quotes and/or description of images from the primary or secondary sources that illustrates the claim. Explain how the quote supports the claim. Then write summaries of any other information that supports the claim. In the final box, explain if any other causes were identified and supported with evidence and reasoning.</a:t>
            </a:r>
            <a:endParaRPr sz="1200">
              <a:solidFill>
                <a:schemeClr val="dk1"/>
              </a:solidFill>
              <a:latin typeface="Plus Jakarta Sans"/>
              <a:ea typeface="Plus Jakarta Sans"/>
              <a:cs typeface="Plus Jakarta Sans"/>
              <a:sym typeface="Plus Jakarta Sans"/>
            </a:endParaRPr>
          </a:p>
        </p:txBody>
      </p:sp>
      <p:sp>
        <p:nvSpPr>
          <p:cNvPr id="166" name="Google Shape;166;p22"/>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Causes and Justifications of Imperialism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67" name="Google Shape;167;p22"/>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A significant cause/justification of Imperialism was </a:t>
            </a:r>
            <a:r>
              <a:rPr b="1" lang="en" sz="1300" u="sng">
                <a:solidFill>
                  <a:srgbClr val="E95C3D"/>
                </a:solidFill>
                <a:latin typeface="Inter"/>
                <a:ea typeface="Inter"/>
                <a:cs typeface="Inter"/>
                <a:sym typeface="Inter"/>
              </a:rPr>
              <a:t>Political Power &amp; Nationalism</a:t>
            </a:r>
            <a:r>
              <a:rPr b="1" lang="en" sz="1300">
                <a:solidFill>
                  <a:schemeClr val="dk1"/>
                </a:solidFill>
                <a:latin typeface="Inter"/>
                <a:ea typeface="Inter"/>
                <a:cs typeface="Inter"/>
                <a:sym typeface="Inter"/>
              </a:rPr>
              <a:t>.</a:t>
            </a:r>
            <a:endParaRPr b="1" sz="1300">
              <a:solidFill>
                <a:schemeClr val="dk1"/>
              </a:solidFill>
              <a:latin typeface="Inter"/>
              <a:ea typeface="Inter"/>
              <a:cs typeface="Inter"/>
              <a:sym typeface="Inter"/>
            </a:endParaRPr>
          </a:p>
          <a:p>
            <a:pPr indent="0" lvl="0" marL="0" rtl="0" algn="ctr">
              <a:lnSpc>
                <a:spcPct val="200000"/>
              </a:lnSpc>
              <a:spcBef>
                <a:spcPts val="0"/>
              </a:spcBef>
              <a:spcAft>
                <a:spcPts val="0"/>
              </a:spcAft>
              <a:buNone/>
            </a:pPr>
            <a:r>
              <a:t/>
            </a:r>
            <a:endParaRPr b="1" sz="1300">
              <a:latin typeface="Inter"/>
              <a:ea typeface="Inter"/>
              <a:cs typeface="Inter"/>
              <a:sym typeface="Inter"/>
            </a:endParaRPr>
          </a:p>
        </p:txBody>
      </p:sp>
      <p:pic>
        <p:nvPicPr>
          <p:cNvPr id="168" name="Google Shape;168;p22"/>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169" name="Google Shape;169;p22"/>
          <p:cNvGraphicFramePr/>
          <p:nvPr/>
        </p:nvGraphicFramePr>
        <p:xfrm>
          <a:off x="469250" y="4116400"/>
          <a:ext cx="3000000" cy="3000000"/>
        </p:xfrm>
        <a:graphic>
          <a:graphicData uri="http://schemas.openxmlformats.org/drawingml/2006/table">
            <a:tbl>
              <a:tblPr>
                <a:noFill/>
                <a:tableStyleId>{6F8BDC38-3D7A-4141-A4B1-DC5444E3CB40}</a:tableStyleId>
              </a:tblPr>
              <a:tblGrid>
                <a:gridCol w="3417150"/>
                <a:gridCol w="3417150"/>
              </a:tblGrid>
              <a:tr h="447300">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1990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 our time nations are great only through the activity they deploy… a policy of withdrawal or abstention is simply the high road to decadence!”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Source: Jules Ferry’s Speech (1884)</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contend that we are the finest race in the world and that the more of the world we inhabit the better it is for the human race.”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Source: Cecil Rhodes, “Confession of Faith” (1877)</a:t>
                      </a:r>
                      <a:endParaRPr b="1" sz="1000">
                        <a:solidFill>
                          <a:srgbClr val="E95C3D"/>
                        </a:solidFill>
                        <a:latin typeface="Inter"/>
                        <a:ea typeface="Inter"/>
                        <a:cs typeface="Inter"/>
                        <a:sym typeface="Inter"/>
                      </a:endParaRPr>
                    </a:p>
                  </a:txBody>
                  <a:tcPr marT="91425" marB="91425" marR="91425" marL="91425"/>
                </a:tc>
              </a:tr>
              <a:tr h="104305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Ferry argues that colonial expansion is necessary for France’s survival and global influence, linking imperialism directly to national strength.</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Rhodes connects imperialism to British nationalism, arguing that expanding the British Empire ensures global stability and economic success while reinforcing racial superiority.</a:t>
                      </a:r>
                      <a:endParaRPr>
                        <a:latin typeface="Inter"/>
                        <a:ea typeface="Inter"/>
                        <a:cs typeface="Inter"/>
                        <a:sym typeface="Inter"/>
                      </a:endParaRPr>
                    </a:p>
                  </a:txBody>
                  <a:tcPr marT="91425" marB="91425" marR="91425" marL="91425"/>
                </a:tc>
              </a:tr>
            </a:tbl>
          </a:graphicData>
        </a:graphic>
      </p:graphicFrame>
      <p:sp>
        <p:nvSpPr>
          <p:cNvPr id="170" name="Google Shape;170;p22"/>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1" name="Google Shape;171;p22"/>
          <p:cNvSpPr txBox="1"/>
          <p:nvPr/>
        </p:nvSpPr>
        <p:spPr>
          <a:xfrm>
            <a:off x="469050" y="69356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Cape-to-Cairo Railway Plan demonstrates Britain’s imperial ambitions and the belief that territorial control strengthens national power. Japanese Pan-Asianism also shows how nationalism justified expansion under the guise of liberating Asia.</a:t>
            </a:r>
            <a:endParaRPr b="1">
              <a:solidFill>
                <a:srgbClr val="E95C3D"/>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
        <p:nvSpPr>
          <p:cNvPr id="172" name="Google Shape;172;p22"/>
          <p:cNvSpPr txBox="1"/>
          <p:nvPr/>
        </p:nvSpPr>
        <p:spPr>
          <a:xfrm>
            <a:off x="469050" y="82133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Causes Identified</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Economic Gains: European nations sought raw materials and new markets.</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Civilizing Mission: Imperialists justified control by claiming they were uplifting non-European societies through Western culture and governance.</a:t>
            </a:r>
            <a:endParaRPr b="1" sz="1200">
              <a:solidFill>
                <a:srgbClr val="E95C3D"/>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6" name="Shape 176"/>
        <p:cNvGrpSpPr/>
        <p:nvPr/>
      </p:nvGrpSpPr>
      <p:grpSpPr>
        <a:xfrm>
          <a:off x="0" y="0"/>
          <a:ext cx="0" cy="0"/>
          <a:chOff x="0" y="0"/>
          <a:chExt cx="0" cy="0"/>
        </a:xfrm>
      </p:grpSpPr>
      <p:sp>
        <p:nvSpPr>
          <p:cNvPr id="177" name="Google Shape;177;p23"/>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Motivations &amp; Justifications of Imperialism (Exemplar)</a:t>
            </a:r>
            <a:endParaRPr sz="1900">
              <a:latin typeface="Halant"/>
              <a:ea typeface="Halant"/>
              <a:cs typeface="Halant"/>
              <a:sym typeface="Halant"/>
            </a:endParaRPr>
          </a:p>
        </p:txBody>
      </p:sp>
      <p:pic>
        <p:nvPicPr>
          <p:cNvPr id="178" name="Google Shape;178;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9" name="Google Shape;179;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0" name="Google Shape;180;p23"/>
          <p:cNvSpPr txBox="1"/>
          <p:nvPr/>
        </p:nvSpPr>
        <p:spPr>
          <a:xfrm>
            <a:off x="381550" y="587850"/>
            <a:ext cx="7070400" cy="88842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b="1" lang="en" sz="1200">
                <a:solidFill>
                  <a:srgbClr val="E95C3D"/>
                </a:solidFill>
                <a:highlight>
                  <a:schemeClr val="lt1"/>
                </a:highlight>
                <a:latin typeface="Inter"/>
                <a:ea typeface="Inter"/>
                <a:cs typeface="Inter"/>
                <a:sym typeface="Inter"/>
              </a:rPr>
              <a:t>The Civilizing Mission portrayed non-Europeans as inferior, needing Western intervention.</a:t>
            </a:r>
            <a:endParaRPr b="1" sz="1200">
              <a:solidFill>
                <a:srgbClr val="E95C3D"/>
              </a:solidFill>
              <a:highlight>
                <a:schemeClr val="lt1"/>
              </a:highlight>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b="1" lang="en" sz="1200">
                <a:solidFill>
                  <a:srgbClr val="E95C3D"/>
                </a:solidFill>
                <a:highlight>
                  <a:schemeClr val="lt1"/>
                </a:highlight>
                <a:latin typeface="Inter"/>
                <a:ea typeface="Inter"/>
                <a:cs typeface="Inter"/>
                <a:sym typeface="Inter"/>
              </a:rPr>
              <a:t>Industrialization increased demand for resources and led to imperial expansion.</a:t>
            </a:r>
            <a:endParaRPr b="1" sz="1200">
              <a:solidFill>
                <a:srgbClr val="E95C3D"/>
              </a:solidFill>
              <a:highlight>
                <a:schemeClr val="lt1"/>
              </a:highlight>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b="1" lang="en" sz="1200">
                <a:solidFill>
                  <a:srgbClr val="E95C3D"/>
                </a:solidFill>
                <a:highlight>
                  <a:schemeClr val="lt1"/>
                </a:highlight>
                <a:latin typeface="Inter"/>
                <a:ea typeface="Inter"/>
                <a:cs typeface="Inter"/>
                <a:sym typeface="Inter"/>
              </a:rPr>
              <a:t>The Japanese used Pan-Asianism as a justification for imperialism even though it often resulted in Japanese domination rather than true independence.</a:t>
            </a:r>
            <a:endParaRPr b="1" sz="1200">
              <a:solidFill>
                <a:srgbClr val="E95C3D"/>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Economic Gains: Imperialism was primarily driven by the need for resources, cheap labor, and new markets to fuel industrial economies. Even political and cultural justifications often masked economic motives</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Civilizing Mission was often just a moral cover for economic and political exploitation. Many European leaders claimed they were bringing progress to colonized societies, but in reality, they extracted wealth, imposed forced labor, and suppressed local cultures.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What do you think was the most significant motivation or justification of Imperialism? Why? (Consider Immediacy, Profundity, Scope)</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Economic gains were the most immediate and far-reaching motivation for imperialism because industrialized nations depended on colonies for resources, labor, and market expansion. It extended across continents and shaped global economies, leaving lasting wealth disparities and dependencies that persist today.</a:t>
            </a:r>
            <a:endParaRPr b="1" sz="1200">
              <a:solidFill>
                <a:srgbClr val="E95C3D"/>
              </a:solidFill>
              <a:highlight>
                <a:schemeClr val="lt1"/>
              </a:highlight>
              <a:latin typeface="Inter"/>
              <a:ea typeface="Inter"/>
              <a:cs typeface="Inter"/>
              <a:sym typeface="Inter"/>
            </a:endParaRPr>
          </a:p>
        </p:txBody>
      </p:sp>
      <p:graphicFrame>
        <p:nvGraphicFramePr>
          <p:cNvPr id="181" name="Google Shape;181;p23"/>
          <p:cNvGraphicFramePr/>
          <p:nvPr/>
        </p:nvGraphicFramePr>
        <p:xfrm>
          <a:off x="983050" y="1285675"/>
          <a:ext cx="3000000" cy="3000000"/>
        </p:xfrm>
        <a:graphic>
          <a:graphicData uri="http://schemas.openxmlformats.org/drawingml/2006/table">
            <a:tbl>
              <a:tblPr>
                <a:noFill/>
                <a:tableStyleId>{6F8BDC38-3D7A-4141-A4B1-DC5444E3CB40}</a:tableStyleId>
              </a:tblPr>
              <a:tblGrid>
                <a:gridCol w="1534000"/>
                <a:gridCol w="1663775"/>
                <a:gridCol w="2669625"/>
              </a:tblGrid>
              <a:tr h="345675">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Summary</a:t>
                      </a:r>
                      <a:endParaRPr b="1" sz="1200">
                        <a:latin typeface="Inter"/>
                        <a:ea typeface="Inter"/>
                        <a:cs typeface="Inter"/>
                        <a:sym typeface="Inter"/>
                      </a:endParaRPr>
                    </a:p>
                  </a:txBody>
                  <a:tcPr marT="91425" marB="91425" marR="91425" marL="91425">
                    <a:solidFill>
                      <a:srgbClr val="CCCCCC"/>
                    </a:solidFill>
                  </a:tcPr>
                </a:tc>
              </a:tr>
              <a:tr h="1037100">
                <a:tc>
                  <a:txBody>
                    <a:bodyPr/>
                    <a:lstStyle/>
                    <a:p>
                      <a:pPr indent="0" lvl="0" marL="0" rtl="0" algn="ctr">
                        <a:spcBef>
                          <a:spcPts val="0"/>
                        </a:spcBef>
                        <a:spcAft>
                          <a:spcPts val="0"/>
                        </a:spcAft>
                        <a:buNone/>
                      </a:pPr>
                      <a:r>
                        <a:rPr b="1" lang="en" sz="1200">
                          <a:latin typeface="Inter"/>
                          <a:ea typeface="Inter"/>
                          <a:cs typeface="Inter"/>
                          <a:sym typeface="Inter"/>
                        </a:rPr>
                        <a:t>Civilizing Mission</a:t>
                      </a:r>
                      <a:endParaRPr b="1" sz="1200">
                        <a:latin typeface="Inter"/>
                        <a:ea typeface="Inter"/>
                        <a:cs typeface="Inter"/>
                        <a:sym typeface="Inter"/>
                      </a:endParaRPr>
                    </a:p>
                  </a:txBody>
                  <a:tcPr marT="91425" marB="91425" marR="91425" marL="91425" anchor="ctr"/>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The White Man’s Burden</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Pear Soap Ads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Claimed Western nations had a duty to bring progress, Christianity, and order to non-European societies. It was rooted in racism.</a:t>
                      </a:r>
                      <a:endParaRPr b="1" sz="1200">
                        <a:solidFill>
                          <a:srgbClr val="E95C3D"/>
                        </a:solidFill>
                        <a:latin typeface="Inter"/>
                        <a:ea typeface="Inter"/>
                        <a:cs typeface="Inter"/>
                        <a:sym typeface="Inter"/>
                      </a:endParaRPr>
                    </a:p>
                  </a:txBody>
                  <a:tcPr marT="91425" marB="91425" marR="91425" marL="91425"/>
                </a:tc>
              </a:tr>
              <a:tr h="864225">
                <a:tc>
                  <a:txBody>
                    <a:bodyPr/>
                    <a:lstStyle/>
                    <a:p>
                      <a:pPr indent="0" lvl="0" marL="0" rtl="0" algn="ctr">
                        <a:spcBef>
                          <a:spcPts val="0"/>
                        </a:spcBef>
                        <a:spcAft>
                          <a:spcPts val="0"/>
                        </a:spcAft>
                        <a:buNone/>
                      </a:pPr>
                      <a:r>
                        <a:rPr b="1" lang="en" sz="1200">
                          <a:latin typeface="Inter"/>
                          <a:ea typeface="Inter"/>
                          <a:cs typeface="Inter"/>
                          <a:sym typeface="Inter"/>
                        </a:rPr>
                        <a:t>Economic Gains</a:t>
                      </a:r>
                      <a:endParaRPr b="1" sz="1200">
                        <a:latin typeface="Inter"/>
                        <a:ea typeface="Inter"/>
                        <a:cs typeface="Inter"/>
                        <a:sym typeface="Inter"/>
                      </a:endParaRPr>
                    </a:p>
                  </a:txBody>
                  <a:tcPr marT="91425" marB="91425" marR="91425" marL="91425" anchor="ctr"/>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Desire for raw materials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“Banana Republics”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Economic gains were a primary motivation for imperialism, with industries relying on colonial resources and labor.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1037100">
                <a:tc>
                  <a:txBody>
                    <a:bodyPr/>
                    <a:lstStyle/>
                    <a:p>
                      <a:pPr indent="0" lvl="0" marL="0" rtl="0" algn="ctr">
                        <a:spcBef>
                          <a:spcPts val="0"/>
                        </a:spcBef>
                        <a:spcAft>
                          <a:spcPts val="0"/>
                        </a:spcAft>
                        <a:buNone/>
                      </a:pPr>
                      <a:r>
                        <a:rPr b="1" lang="en" sz="1200">
                          <a:latin typeface="Inter"/>
                          <a:ea typeface="Inter"/>
                          <a:cs typeface="Inter"/>
                          <a:sym typeface="Inter"/>
                        </a:rPr>
                        <a:t>Political Power &amp; Nationalism</a:t>
                      </a:r>
                      <a:endParaRPr b="1" sz="1200">
                        <a:latin typeface="Inter"/>
                        <a:ea typeface="Inter"/>
                        <a:cs typeface="Inter"/>
                        <a:sym typeface="Inter"/>
                      </a:endParaRPr>
                    </a:p>
                  </a:txBody>
                  <a:tcPr marT="91425" marB="91425" marR="91425" marL="91425" anchor="ctr"/>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Desire for prestige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Attitude of racial superiority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Political power and nationalism drove imperialism as nations expanded to compete for global dominance, secure military advantages, and boost prestige.</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Political Power &amp; Nationalism- Discussion Questions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6" name="Google Shape;66;p14"/>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67" name="Google Shape;67;p14"/>
          <p:cNvSpPr txBox="1"/>
          <p:nvPr/>
        </p:nvSpPr>
        <p:spPr>
          <a:xfrm>
            <a:off x="469050" y="12155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primary and secondary sources to answer the discussion questions below with your group. </a:t>
            </a:r>
            <a:endParaRPr/>
          </a:p>
        </p:txBody>
      </p:sp>
      <p:graphicFrame>
        <p:nvGraphicFramePr>
          <p:cNvPr id="68" name="Google Shape;68;p14"/>
          <p:cNvGraphicFramePr/>
          <p:nvPr/>
        </p:nvGraphicFramePr>
        <p:xfrm>
          <a:off x="469041" y="1781035"/>
          <a:ext cx="3000000" cy="3000000"/>
        </p:xfrm>
        <a:graphic>
          <a:graphicData uri="http://schemas.openxmlformats.org/drawingml/2006/table">
            <a:tbl>
              <a:tblPr>
                <a:noFill/>
                <a:tableStyleId>{B144F5F2-C955-46E6-8DE1-8689F713EB7E}</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1: Jules Ferry’s "Speech Before the French Chamber of Deputies”, March 28, 1884.</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Ferry tie imperialism back to political power and competition between European states?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2: The “Daily Mail” Commercial Map of Africa, the Cape-Town to Cairo Route.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the map demonstrate the political power of different European states?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would this railroad have impacted the political power of Britain in Africa?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3: Cecil Rhodes, “Confession of Faith.”</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Rhodes tie territorial acquisition to larger nationalistic ideas of the British?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4: Postcard Featuring a Map of the Japanese Empire, 1920.</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is the significance of the people surrounding the map in relation to political power and nationalism?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5: Christopher Szpilman, “Between Pan-Asianism and Nationalism: Mitsukawa Kametarō and his campaign to reform Japan and liberate Asia.”</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Explain the contradictory nature of Japanese Pan-Asianism. </a:t>
                      </a:r>
                      <a:endParaRPr b="1" sz="1100">
                        <a:solidFill>
                          <a:schemeClr val="dk1"/>
                        </a:solidFill>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did the Japanese believe that Japan alone could liberate Asia from the west?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69" name="Google Shape;69;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77" name="Google Shape;77;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Political Power &amp; Nationalism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78" name="Google Shape;78;p1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79" name="Google Shape;79;p15"/>
          <p:cNvGraphicFramePr/>
          <p:nvPr/>
        </p:nvGraphicFramePr>
        <p:xfrm>
          <a:off x="469041" y="1704835"/>
          <a:ext cx="3000000" cy="3000000"/>
        </p:xfrm>
        <a:graphic>
          <a:graphicData uri="http://schemas.openxmlformats.org/drawingml/2006/table">
            <a:tbl>
              <a:tblPr>
                <a:noFill/>
                <a:tableStyleId>{B144F5F2-C955-46E6-8DE1-8689F713EB7E}</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Historical Context: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European nationalism fueled a competition for the largest empire. The British were hurt after losing their American colonies, and needed a way to recover and acquire new territory to settle. The French were defeated by the Prussians in the Franco-Prussian War (1870-1871) and wanted to regain their pride by expanding their empire overseas. Italy and Germany were newly unified states (Italy in 1861 and Germany in 1871), so they desired to expand their empires for both economic purposes and to prove themselves to the older European states.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Japanese were also exceedingly nationalistic, which spurred their expansion into Korea and China. They utilized the idea of Pan-Asianism, which emphasized the idea that Asians had a shared heritage and culture, and vehemently opposed western imperialism of Asia. In the process, however, they depending on the significance of Japan as a superior state to the rest of Asia, which was therefore their justification for expanding into other parts of Asia.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80" name="Google Shape;80;p15"/>
          <p:cNvSpPr txBox="1"/>
          <p:nvPr/>
        </p:nvSpPr>
        <p:spPr>
          <a:xfrm>
            <a:off x="469050" y="11393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graphicFrame>
        <p:nvGraphicFramePr>
          <p:cNvPr id="81" name="Google Shape;81;p15"/>
          <p:cNvGraphicFramePr/>
          <p:nvPr/>
        </p:nvGraphicFramePr>
        <p:xfrm>
          <a:off x="469041" y="4676635"/>
          <a:ext cx="3000000" cy="3000000"/>
        </p:xfrm>
        <a:graphic>
          <a:graphicData uri="http://schemas.openxmlformats.org/drawingml/2006/table">
            <a:tbl>
              <a:tblPr>
                <a:noFill/>
                <a:tableStyleId>{B144F5F2-C955-46E6-8DE1-8689F713EB7E}</a:tableStyleId>
              </a:tblPr>
              <a:tblGrid>
                <a:gridCol w="2266425"/>
                <a:gridCol w="1662050"/>
                <a:gridCol w="2905850"/>
              </a:tblGrid>
              <a:tr h="299750">
                <a:tc gridSpan="3">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1: Jules Ferry, "Speech Before the French Chamber of Deputies,” March 28, 1884.</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Jules Ferry was the Prime Minister of France twice during the 1880s, and was known for expanding the French colonial empire.</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say that French colonial policy, the policy of colonial expansion, the policy that has taken us under the Empire, to Saigon, to Indochina [Vietnam], that has led us to Tunisia, to Madagascar-I say that this policy of colonial expansion was inspired by... the fact that a navy such as ours cannot do without safe harbors, defenses, supply centers on the high seas .... Are you unaware of this? Look at a map of the world.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Gentlemen, these are considerations that merit the full attention of patriots. The conditions of naval warfare have greatly changed .... At present, as you know, a warship, however perfect its design, cannot carry more than two weeks' supply of coal; and a vessel without coal is a wreck on the high seas, abandoned to the first occupier. Hence the need to have places of supply, shelters, ports for defense and provisioning.... And that is why we needed Tunisia; that is why we needed Saigon and Indochina; that is why we need Madagascar... and why we shall never leave them! ... Gentlemen, in Europe such as it is today, in this competition of the many rivals we see rising up around us, some by military or naval improvements, others by the prodigious development of a constantly growing population; in a Europe, or rather in a universe thus constituted, a policy of withdrawal or abstention is simply the high road to decadence! In our time nations are great only through the activity they deploy; it is not by spreading the peaceable light of their institutions ... that they are great, in the present day.</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5" name="Shape 85"/>
        <p:cNvGrpSpPr/>
        <p:nvPr/>
      </p:nvGrpSpPr>
      <p:grpSpPr>
        <a:xfrm>
          <a:off x="0" y="0"/>
          <a:ext cx="0" cy="0"/>
          <a:chOff x="0" y="0"/>
          <a:chExt cx="0" cy="0"/>
        </a:xfrm>
      </p:grpSpPr>
      <p:sp>
        <p:nvSpPr>
          <p:cNvPr id="86" name="Google Shape;86;p1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Political Power &amp; Nationalism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87" name="Google Shape;87;p16"/>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88" name="Google Shape;88;p16"/>
          <p:cNvSpPr txBox="1"/>
          <p:nvPr/>
        </p:nvSpPr>
        <p:spPr>
          <a:xfrm>
            <a:off x="469050" y="9869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graphicFrame>
        <p:nvGraphicFramePr>
          <p:cNvPr id="89" name="Google Shape;89;p16"/>
          <p:cNvGraphicFramePr/>
          <p:nvPr/>
        </p:nvGraphicFramePr>
        <p:xfrm>
          <a:off x="3523041" y="1628625"/>
          <a:ext cx="3000000" cy="3000000"/>
        </p:xfrm>
        <a:graphic>
          <a:graphicData uri="http://schemas.openxmlformats.org/drawingml/2006/table">
            <a:tbl>
              <a:tblPr>
                <a:noFill/>
                <a:tableStyleId>{B144F5F2-C955-46E6-8DE1-8689F713EB7E}</a:tableStyleId>
              </a:tblPr>
              <a:tblGrid>
                <a:gridCol w="1293825"/>
                <a:gridCol w="948825"/>
                <a:gridCol w="1658875"/>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2: </a:t>
                      </a:r>
                      <a:r>
                        <a:rPr i="1" lang="en" sz="1200">
                          <a:solidFill>
                            <a:schemeClr val="dk1"/>
                          </a:solidFill>
                          <a:latin typeface="Halant"/>
                          <a:ea typeface="Halant"/>
                          <a:cs typeface="Halant"/>
                          <a:sym typeface="Halant"/>
                        </a:rPr>
                        <a:t>The “Daily Mail” commercial map of Africa : the Cape-Town to Cairo route. </a:t>
                      </a:r>
                      <a:r>
                        <a:rPr lang="en" sz="1200">
                          <a:solidFill>
                            <a:schemeClr val="dk1"/>
                          </a:solidFill>
                          <a:latin typeface="Halant"/>
                          <a:ea typeface="Halant"/>
                          <a:cs typeface="Halant"/>
                          <a:sym typeface="Halant"/>
                        </a:rPr>
                        <a:t>George Philip &amp; Son, [1898]. Geography and Map Division. Library of Congress.</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90" name="Google Shape;90;p1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91" name="Google Shape;91;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2" name="Google Shape;92;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3" name="Google Shape;93;p16"/>
          <p:cNvGraphicFramePr/>
          <p:nvPr/>
        </p:nvGraphicFramePr>
        <p:xfrm>
          <a:off x="336991" y="3203435"/>
          <a:ext cx="3000000" cy="3000000"/>
        </p:xfrm>
        <a:graphic>
          <a:graphicData uri="http://schemas.openxmlformats.org/drawingml/2006/table">
            <a:tbl>
              <a:tblPr>
                <a:noFill/>
                <a:tableStyleId>{B144F5F2-C955-46E6-8DE1-8689F713EB7E}</a:tableStyleId>
              </a:tblPr>
              <a:tblGrid>
                <a:gridCol w="3186025"/>
                <a:gridCol w="3901550"/>
              </a:tblGrid>
              <a:tr h="387750">
                <a:tc>
                  <a:txBody>
                    <a:bodyPr/>
                    <a:lstStyle/>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txBody>
                  <a:tcPr marT="114950" marB="114950" marR="116575" marL="116575">
                    <a:lnL cap="flat" cmpd="sng" w="9525">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3: Rhodes, Cecil, “Confession of Faith,” 1877.</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Cecil Rhodes was a British businessman and politician who was also a key figure of British imperialism in the 19th century. He believed fiercely in the superiority of the British race, and many attribute the development of racist policies that resulted in apartheid in South Africa to him. One of his main goals was to create a railroad that connected Cairo, Egypt, to Cape Town, South Africa, although this was never completed.</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2850">
                <a:tc gridSpan="2" row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 have felt that at the present day we are actually limiting our children and perhaps bringing into the world half the human beings we might owing to the lack of country for them to inhabit that if we had retained America there would at this moment be millions more of English living. I contend that we are the finest race in the world and that the more of the world we inhabit the better it is for the human race. Just fancy those parts that are at present inhabited by the most despicable specimens of human beings what an alteration there would be if they were brought under Anglo-Saxon influence, look again at the extra employment a new country added to our dominions gives. I contend that every acre added to our territory means in the future birth to some more of the English race who otherwise would not be brought into existence. Added to this the absorption of the greater portion of the world under our rule simply means the end of all wars, at this moment had we not lost America I believe we could have stopped the Russian-Turkish war by merely refusing money and supplies…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idea gleaming and dancing before ones eyes like a will-of-the-wisp at last frames itself into a plan. Why should we not form a secret society with but one object the furtherance of the British Empire and the bringing of the whole uncivilised world under British rule for the recovery of the United States for the making the Anglo-Saxon race but one Empire….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We learn from having lost to cling to what we possess. We know the size of the world we know the total extent. Africa is still lying ready for us it is our duty to take it. It is our duty to seize every opportunity of acquiring more territory and we should keep this one idea steadily before our eyes that more territory simply means more of the Anglo-Saxon race more of the best the most human, most honourable race the world possesses.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r>
              <a:tr h="2530200">
                <a:tc gridSpan="2" vMerge="1"/>
                <a:tc hMerge="1" vMerge="1"/>
              </a:tr>
            </a:tbl>
          </a:graphicData>
        </a:graphic>
      </p:graphicFrame>
      <p:pic>
        <p:nvPicPr>
          <p:cNvPr id="94" name="Google Shape;94;p16"/>
          <p:cNvPicPr preferRelativeResize="0"/>
          <p:nvPr/>
        </p:nvPicPr>
        <p:blipFill>
          <a:blip r:embed="rId5">
            <a:alphaModFix/>
          </a:blip>
          <a:stretch>
            <a:fillRect/>
          </a:stretch>
        </p:blipFill>
        <p:spPr>
          <a:xfrm>
            <a:off x="381550" y="1541025"/>
            <a:ext cx="3057904" cy="34119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1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Political Power &amp; Nationalism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0" name="Google Shape;100;p1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01" name="Google Shape;101;p17"/>
          <p:cNvSpPr txBox="1"/>
          <p:nvPr/>
        </p:nvSpPr>
        <p:spPr>
          <a:xfrm>
            <a:off x="469050" y="10631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graphicFrame>
        <p:nvGraphicFramePr>
          <p:cNvPr id="102" name="Google Shape;102;p17"/>
          <p:cNvGraphicFramePr/>
          <p:nvPr/>
        </p:nvGraphicFramePr>
        <p:xfrm>
          <a:off x="469041" y="1628625"/>
          <a:ext cx="3000000" cy="3000000"/>
        </p:xfrm>
        <a:graphic>
          <a:graphicData uri="http://schemas.openxmlformats.org/drawingml/2006/table">
            <a:tbl>
              <a:tblPr>
                <a:noFill/>
                <a:tableStyleId>{B144F5F2-C955-46E6-8DE1-8689F713EB7E}</a:tableStyleId>
              </a:tblPr>
              <a:tblGrid>
                <a:gridCol w="704000"/>
                <a:gridCol w="516275"/>
                <a:gridCol w="902625"/>
              </a:tblGrid>
              <a:tr h="2659775">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4: “Commemorating the First National Census,” </a:t>
                      </a:r>
                      <a:r>
                        <a:rPr i="1" lang="en" sz="1200">
                          <a:solidFill>
                            <a:schemeClr val="dk1"/>
                          </a:solidFill>
                          <a:latin typeface="Halant"/>
                          <a:ea typeface="Halant"/>
                          <a:cs typeface="Halant"/>
                          <a:sym typeface="Halant"/>
                        </a:rPr>
                        <a:t>East Asia Image Collection at Lafayette College</a:t>
                      </a:r>
                      <a:r>
                        <a:rPr lang="en" sz="1200">
                          <a:solidFill>
                            <a:schemeClr val="dk1"/>
                          </a:solidFill>
                          <a:latin typeface="Halant"/>
                          <a:ea typeface="Halant"/>
                          <a:cs typeface="Halant"/>
                          <a:sym typeface="Halant"/>
                        </a:rPr>
                        <a:t>, October 1, 1920.</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Description: The card depicts the geographical reach and ethnic diversity of “Dai Nihon Teikoku” (Great Japanese Empire) by showing all areas under Japanese administration as “red” territories surrounded by peoples in a variety of folk costumes.</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103" name="Google Shape;103;p1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04" name="Google Shape;104;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6" name="Google Shape;106;p17"/>
          <p:cNvGraphicFramePr/>
          <p:nvPr/>
        </p:nvGraphicFramePr>
        <p:xfrm>
          <a:off x="469041" y="4448035"/>
          <a:ext cx="3000000" cy="3000000"/>
        </p:xfrm>
        <a:graphic>
          <a:graphicData uri="http://schemas.openxmlformats.org/drawingml/2006/table">
            <a:tbl>
              <a:tblPr>
                <a:noFill/>
                <a:tableStyleId>{B144F5F2-C955-46E6-8DE1-8689F713EB7E}</a:tableStyleId>
              </a:tblPr>
              <a:tblGrid>
                <a:gridCol w="2266425"/>
                <a:gridCol w="1662050"/>
                <a:gridCol w="2905850"/>
              </a:tblGrid>
              <a:tr h="387750">
                <a:tc gridSpan="3">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5: Christopher Szpilman, “Between Pan-Asianism and Nationalism: Mitsukawa Kametarō and his campaign to reform Japan and liberate Asia,” in </a:t>
                      </a:r>
                      <a:r>
                        <a:rPr i="1" lang="en" sz="1200">
                          <a:solidFill>
                            <a:schemeClr val="dk1"/>
                          </a:solidFill>
                          <a:latin typeface="Halant"/>
                          <a:ea typeface="Halant"/>
                          <a:cs typeface="Halant"/>
                          <a:sym typeface="Halant"/>
                        </a:rPr>
                        <a:t>Pan-Asianism in Modern Japanese History</a:t>
                      </a:r>
                      <a:r>
                        <a:rPr lang="en" sz="1200">
                          <a:solidFill>
                            <a:schemeClr val="dk1"/>
                          </a:solidFill>
                          <a:latin typeface="Halant"/>
                          <a:ea typeface="Halant"/>
                          <a:cs typeface="Halant"/>
                          <a:sym typeface="Halant"/>
                        </a:rPr>
                        <a:t>, eds. Sven Saaler and J. Victor Koschmann, 2007.</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28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Japanese Pan-Asianism was a contradictory doctrine. It aimed to bring eternal peace to Asia, yet was discredited by its war-time association with Japanese militarism and aggression. It was anti-Western, but was partly inspired by Western writings. Though it proclaimed egalitarian Asian brotherhood, it insisted on Japanese superiority….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Mitsukawa’s culturalist emphasis often gave way to a stress on the geopolitical and economic aspects of Pan-Asianism….Asian countries, he lamented, were helpless to resist the inexorable advance of Western imperialism on their own. The former great powers, “Turkey and China, though nominally independent, are shadows of their former selves.”Britain had already annexed the Malay Peninsula and France Laos; both powers were now encroaching on Siam from east and west. The few independent Asian states, he warned, would lose their freedom unless Japan intervened to help them….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Without concrete help from Japan, these stirrings of Asian nationalism were ultimately doomed to failure. Asians could not possibly win independence on their own. The rot of their spiritual decline had gone too far. Japan, he concluded as early as in 1922, was their only hope: “Only Japan could liberate Asia.”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Mitsukawa advocated Japan’s continental mission that would bring freedom, an abstract ideal, to the oppressed nations of Asia, while bestowing upon Japan concrete benefits such as access to natural resources.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2530200">
                <a:tc gridSpan="3" vMerge="1"/>
                <a:tc hMerge="1" vMerge="1"/>
                <a:tc hMerge="1" vMerge="1"/>
              </a:tr>
            </a:tbl>
          </a:graphicData>
        </a:graphic>
      </p:graphicFrame>
      <p:pic>
        <p:nvPicPr>
          <p:cNvPr id="107" name="Google Shape;107;p17"/>
          <p:cNvPicPr preferRelativeResize="0"/>
          <p:nvPr/>
        </p:nvPicPr>
        <p:blipFill>
          <a:blip r:embed="rId5">
            <a:alphaModFix/>
          </a:blip>
          <a:stretch>
            <a:fillRect/>
          </a:stretch>
        </p:blipFill>
        <p:spPr>
          <a:xfrm>
            <a:off x="2688650" y="1629625"/>
            <a:ext cx="4169349" cy="26587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1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113" name="Google Shape;11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1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5" name="Google Shape;115;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6" name="Google Shape;116;p1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17" name="Google Shape;117;p18"/>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Civilizing Mission, Economic Gains, or Political Power &amp; Nationalism. Provide two quotes and/or description of images from the primary or secondary sources that illustrates the claim. Explain how the quote supports the claim. Then write summaries of any other information that supports the claim. In the final box, explain if any other causes were identified and supported with evidence and reasoning.</a:t>
            </a:r>
            <a:endParaRPr sz="1200">
              <a:solidFill>
                <a:schemeClr val="dk1"/>
              </a:solidFill>
              <a:latin typeface="Plus Jakarta Sans"/>
              <a:ea typeface="Plus Jakarta Sans"/>
              <a:cs typeface="Plus Jakarta Sans"/>
              <a:sym typeface="Plus Jakarta Sans"/>
            </a:endParaRPr>
          </a:p>
        </p:txBody>
      </p:sp>
      <p:sp>
        <p:nvSpPr>
          <p:cNvPr id="118" name="Google Shape;118;p18"/>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Causes and Justifications of Imperialism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19" name="Google Shape;119;p18"/>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A significant cause/justification of Imperialism was ____________________.</a:t>
            </a:r>
            <a:endParaRPr b="1" sz="1300">
              <a:latin typeface="Inter"/>
              <a:ea typeface="Inter"/>
              <a:cs typeface="Inter"/>
              <a:sym typeface="Inter"/>
            </a:endParaRPr>
          </a:p>
        </p:txBody>
      </p:sp>
      <p:pic>
        <p:nvPicPr>
          <p:cNvPr id="120" name="Google Shape;120;p18"/>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121" name="Google Shape;121;p18"/>
          <p:cNvGraphicFramePr/>
          <p:nvPr/>
        </p:nvGraphicFramePr>
        <p:xfrm>
          <a:off x="469250" y="4116400"/>
          <a:ext cx="3000000" cy="3000000"/>
        </p:xfrm>
        <a:graphic>
          <a:graphicData uri="http://schemas.openxmlformats.org/drawingml/2006/table">
            <a:tbl>
              <a:tblPr>
                <a:noFill/>
                <a:tableStyleId>{6F8BDC38-3D7A-4141-A4B1-DC5444E3CB40}</a:tableStyleId>
              </a:tblPr>
              <a:tblGrid>
                <a:gridCol w="3417150"/>
                <a:gridCol w="3417150"/>
              </a:tblGrid>
              <a:tr h="473275">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103600">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Source:</a:t>
                      </a:r>
                      <a:endParaRPr sz="900">
                        <a:solidFill>
                          <a:schemeClr val="dk1"/>
                        </a:solidFill>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22" name="Google Shape;122;p18"/>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3" name="Google Shape;123;p18"/>
          <p:cNvSpPr txBox="1"/>
          <p:nvPr/>
        </p:nvSpPr>
        <p:spPr>
          <a:xfrm>
            <a:off x="469050" y="69356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
        <p:nvSpPr>
          <p:cNvPr id="124" name="Google Shape;124;p18"/>
          <p:cNvSpPr txBox="1"/>
          <p:nvPr/>
        </p:nvSpPr>
        <p:spPr>
          <a:xfrm>
            <a:off x="469050" y="82133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Causes Identified</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8" name="Shape 128"/>
        <p:cNvGrpSpPr/>
        <p:nvPr/>
      </p:nvGrpSpPr>
      <p:grpSpPr>
        <a:xfrm>
          <a:off x="0" y="0"/>
          <a:ext cx="0" cy="0"/>
          <a:chOff x="0" y="0"/>
          <a:chExt cx="0" cy="0"/>
        </a:xfrm>
      </p:grpSpPr>
      <p:sp>
        <p:nvSpPr>
          <p:cNvPr id="129" name="Google Shape;129;p19"/>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Motivations &amp; Justifications of Imperialism Student Worksheet</a:t>
            </a:r>
            <a:endParaRPr sz="1900">
              <a:latin typeface="Halant"/>
              <a:ea typeface="Halant"/>
              <a:cs typeface="Halant"/>
              <a:sym typeface="Halant"/>
            </a:endParaRPr>
          </a:p>
        </p:txBody>
      </p:sp>
      <p:pic>
        <p:nvPicPr>
          <p:cNvPr id="130" name="Google Shape;130;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1" name="Google Shape;131;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2" name="Google Shape;132;p19"/>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What do you think was the most significant motivation or justification of Imperialism? Why? (Consider Immediacy, Profundity, Scope)</a:t>
            </a:r>
            <a:endParaRPr sz="1200">
              <a:solidFill>
                <a:schemeClr val="dk1"/>
              </a:solidFill>
              <a:highlight>
                <a:schemeClr val="lt1"/>
              </a:highlight>
              <a:latin typeface="Inter"/>
              <a:ea typeface="Inter"/>
              <a:cs typeface="Inter"/>
              <a:sym typeface="Inter"/>
            </a:endParaRPr>
          </a:p>
        </p:txBody>
      </p:sp>
      <p:graphicFrame>
        <p:nvGraphicFramePr>
          <p:cNvPr id="133" name="Google Shape;133;p19"/>
          <p:cNvGraphicFramePr/>
          <p:nvPr/>
        </p:nvGraphicFramePr>
        <p:xfrm>
          <a:off x="983050" y="1361875"/>
          <a:ext cx="3000000" cy="3000000"/>
        </p:xfrm>
        <a:graphic>
          <a:graphicData uri="http://schemas.openxmlformats.org/drawingml/2006/table">
            <a:tbl>
              <a:tblPr>
                <a:noFill/>
                <a:tableStyleId>{6F8BDC38-3D7A-4141-A4B1-DC5444E3CB40}</a:tableStyleId>
              </a:tblPr>
              <a:tblGrid>
                <a:gridCol w="1534000"/>
                <a:gridCol w="1663775"/>
                <a:gridCol w="2669625"/>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Summary</a:t>
                      </a:r>
                      <a:endParaRPr b="1" sz="1200">
                        <a:latin typeface="Inter"/>
                        <a:ea typeface="Inter"/>
                        <a:cs typeface="Inter"/>
                        <a:sym typeface="Inter"/>
                      </a:endParaRPr>
                    </a:p>
                  </a:txBody>
                  <a:tcPr marT="91425" marB="91425" marR="91425" marL="91425">
                    <a:solidFill>
                      <a:srgbClr val="CCCCCC"/>
                    </a:solidFill>
                  </a:tcPr>
                </a:tc>
              </a:tr>
              <a:tr h="1251425">
                <a:tc>
                  <a:txBody>
                    <a:bodyPr/>
                    <a:lstStyle/>
                    <a:p>
                      <a:pPr indent="0" lvl="0" marL="0" rtl="0" algn="ctr">
                        <a:spcBef>
                          <a:spcPts val="0"/>
                        </a:spcBef>
                        <a:spcAft>
                          <a:spcPts val="0"/>
                        </a:spcAft>
                        <a:buNone/>
                      </a:pPr>
                      <a:r>
                        <a:rPr b="1" lang="en" sz="1200">
                          <a:latin typeface="Inter"/>
                          <a:ea typeface="Inter"/>
                          <a:cs typeface="Inter"/>
                          <a:sym typeface="Inter"/>
                        </a:rPr>
                        <a:t>Civilizing Mission</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251425">
                <a:tc>
                  <a:txBody>
                    <a:bodyPr/>
                    <a:lstStyle/>
                    <a:p>
                      <a:pPr indent="0" lvl="0" marL="0" rtl="0" algn="ctr">
                        <a:spcBef>
                          <a:spcPts val="0"/>
                        </a:spcBef>
                        <a:spcAft>
                          <a:spcPts val="0"/>
                        </a:spcAft>
                        <a:buNone/>
                      </a:pPr>
                      <a:r>
                        <a:rPr b="1" lang="en" sz="1200">
                          <a:latin typeface="Inter"/>
                          <a:ea typeface="Inter"/>
                          <a:cs typeface="Inter"/>
                          <a:sym typeface="Inter"/>
                        </a:rPr>
                        <a:t>Economic Gains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251425">
                <a:tc>
                  <a:txBody>
                    <a:bodyPr/>
                    <a:lstStyle/>
                    <a:p>
                      <a:pPr indent="0" lvl="0" marL="0" rtl="0" algn="ctr">
                        <a:spcBef>
                          <a:spcPts val="0"/>
                        </a:spcBef>
                        <a:spcAft>
                          <a:spcPts val="0"/>
                        </a:spcAft>
                        <a:buNone/>
                      </a:pPr>
                      <a:r>
                        <a:rPr b="1" lang="en" sz="1200">
                          <a:latin typeface="Inter"/>
                          <a:ea typeface="Inter"/>
                          <a:cs typeface="Inter"/>
                          <a:sym typeface="Inter"/>
                        </a:rPr>
                        <a:t>Political Power &amp; Nationalism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7" name="Shape 137"/>
        <p:cNvGrpSpPr/>
        <p:nvPr/>
      </p:nvGrpSpPr>
      <p:grpSpPr>
        <a:xfrm>
          <a:off x="0" y="0"/>
          <a:ext cx="0" cy="0"/>
          <a:chOff x="0" y="0"/>
          <a:chExt cx="0" cy="0"/>
        </a:xfrm>
      </p:grpSpPr>
      <p:sp>
        <p:nvSpPr>
          <p:cNvPr id="138" name="Google Shape;138;p2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Imperialism Guided Notes (Exemplar)</a:t>
            </a:r>
            <a:endParaRPr sz="1900">
              <a:solidFill>
                <a:schemeClr val="dk1"/>
              </a:solidFill>
              <a:latin typeface="Halant"/>
              <a:ea typeface="Halant"/>
              <a:cs typeface="Halant"/>
              <a:sym typeface="Halant"/>
            </a:endParaRPr>
          </a:p>
        </p:txBody>
      </p:sp>
      <p:pic>
        <p:nvPicPr>
          <p:cNvPr id="139" name="Google Shape;139;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0" name="Google Shape;140;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1" name="Google Shape;141;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2" name="Google Shape;142;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3" name="Google Shape;143;p20"/>
          <p:cNvSpPr txBox="1"/>
          <p:nvPr/>
        </p:nvSpPr>
        <p:spPr>
          <a:xfrm>
            <a:off x="594300" y="807688"/>
            <a:ext cx="6583800" cy="5356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Causes &amp; Justifications for Imperialism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Imperialism in your own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r>
              <a:rPr b="1" lang="en" sz="1200">
                <a:solidFill>
                  <a:srgbClr val="E95C3D"/>
                </a:solidFill>
                <a:latin typeface="Inter"/>
                <a:ea typeface="Inter"/>
                <a:cs typeface="Inter"/>
                <a:sym typeface="Inter"/>
              </a:rPr>
              <a:t>Strong nations control others for power</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Identify and explain 2 new technologies/ discoveries that made imperialism possible.</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Quinine treated malaria which let Europeans expand into areas that were previously too dangerous.</a:t>
            </a:r>
            <a:endParaRPr b="1" sz="1200">
              <a:solidFill>
                <a:srgbClr val="E95C3D"/>
              </a:solidFill>
              <a:latin typeface="Inter"/>
              <a:ea typeface="Inter"/>
              <a:cs typeface="Inter"/>
              <a:sym typeface="Inter"/>
            </a:endParaRPr>
          </a:p>
          <a:p>
            <a:pPr indent="-304800" lvl="0" marL="9144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Machine guns facilitated military dominance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each motivation for imperialism in your own words.</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Economic Resources: </a:t>
            </a:r>
            <a:r>
              <a:rPr b="1" lang="en" sz="1200">
                <a:solidFill>
                  <a:srgbClr val="E95C3D"/>
                </a:solidFill>
                <a:latin typeface="Inter"/>
                <a:ea typeface="Inter"/>
                <a:cs typeface="Inter"/>
                <a:sym typeface="Inter"/>
              </a:rPr>
              <a:t>Imperial powers took over lands to extract raw materials, access new markets, and increase their wealth.</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Political Power: </a:t>
            </a:r>
            <a:r>
              <a:rPr b="1" lang="en" sz="1200">
                <a:solidFill>
                  <a:srgbClr val="E95C3D"/>
                </a:solidFill>
                <a:latin typeface="Inter"/>
                <a:ea typeface="Inter"/>
                <a:cs typeface="Inter"/>
                <a:sym typeface="Inter"/>
              </a:rPr>
              <a:t>Nations expanded their empires to compete with rivals, strengthen their military, and increase global influences.</a:t>
            </a:r>
            <a:endParaRPr sz="1200">
              <a:solidFill>
                <a:schemeClr val="dk1"/>
              </a:solidFill>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“Civilizing Mission”: </a:t>
            </a:r>
            <a:r>
              <a:rPr b="1" lang="en" sz="1200">
                <a:solidFill>
                  <a:srgbClr val="E95C3D"/>
                </a:solidFill>
                <a:latin typeface="Inter"/>
                <a:ea typeface="Inter"/>
                <a:cs typeface="Inter"/>
                <a:sym typeface="Inter"/>
              </a:rPr>
              <a:t>Imperialists justified rule by claiming they were spreading Western culture, religion, and education to improve societies.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6-9: Complete the Notice, Wonder, Think Chart below based on the pages you see of “An ABC for Baby Patriots.”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44" name="Google Shape;144;p20"/>
          <p:cNvGraphicFramePr/>
          <p:nvPr/>
        </p:nvGraphicFramePr>
        <p:xfrm>
          <a:off x="487925" y="5741325"/>
          <a:ext cx="3000000" cy="3000000"/>
        </p:xfrm>
        <a:graphic>
          <a:graphicData uri="http://schemas.openxmlformats.org/drawingml/2006/table">
            <a:tbl>
              <a:tblPr>
                <a:noFill/>
                <a:tableStyleId>{6F8BDC38-3D7A-4141-A4B1-DC5444E3CB40}</a:tableStyleId>
              </a:tblPr>
              <a:tblGrid>
                <a:gridCol w="2235500"/>
                <a:gridCol w="2295525"/>
                <a:gridCol w="2265525"/>
              </a:tblGrid>
              <a:tr h="603475">
                <a:tc>
                  <a:txBody>
                    <a:bodyPr/>
                    <a:lstStyle/>
                    <a:p>
                      <a:pPr indent="0" lvl="0" marL="0" rtl="0" algn="l">
                        <a:spcBef>
                          <a:spcPts val="0"/>
                        </a:spcBef>
                        <a:spcAft>
                          <a:spcPts val="0"/>
                        </a:spcAft>
                        <a:buNone/>
                      </a:pPr>
                      <a:r>
                        <a:rPr b="1" lang="en" sz="1200">
                          <a:latin typeface="Inter"/>
                          <a:ea typeface="Inter"/>
                          <a:cs typeface="Inter"/>
                          <a:sym typeface="Inter"/>
                        </a:rPr>
                        <a:t>Notice:</a:t>
                      </a:r>
                      <a:r>
                        <a:rPr lang="en" sz="1200">
                          <a:latin typeface="Inter"/>
                          <a:ea typeface="Inter"/>
                          <a:cs typeface="Inter"/>
                          <a:sym typeface="Inter"/>
                        </a:rPr>
                        <a:t> What do you notice about how imperialism is portrayed in these images?</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Patriotism and loyalty to the empire are encouraged from a young age.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hMerge="1"/>
              </a:tr>
              <a:tr h="603475">
                <a:tc>
                  <a:txBody>
                    <a:bodyPr/>
                    <a:lstStyle/>
                    <a:p>
                      <a:pPr indent="0" lvl="0" marL="0" rtl="0" algn="l">
                        <a:spcBef>
                          <a:spcPts val="0"/>
                        </a:spcBef>
                        <a:spcAft>
                          <a:spcPts val="0"/>
                        </a:spcAft>
                        <a:buNone/>
                      </a:pPr>
                      <a:r>
                        <a:rPr b="1" lang="en" sz="1200">
                          <a:latin typeface="Inter"/>
                          <a:ea typeface="Inter"/>
                          <a:cs typeface="Inter"/>
                          <a:sym typeface="Inter"/>
                        </a:rPr>
                        <a:t>Wonder:</a:t>
                      </a:r>
                      <a:r>
                        <a:rPr lang="en" sz="1200">
                          <a:latin typeface="Inter"/>
                          <a:ea typeface="Inter"/>
                          <a:cs typeface="Inter"/>
                          <a:sym typeface="Inter"/>
                        </a:rPr>
                        <a:t> What questions do you have about these book pages?</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Was this book widely used in British schools, and who was the intended audience?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hMerge="1"/>
              </a:tr>
              <a:tr h="100000">
                <a:tc>
                  <a:txBody>
                    <a:bodyPr/>
                    <a:lstStyle/>
                    <a:p>
                      <a:pPr indent="0" lvl="0" marL="0" rtl="0" algn="l">
                        <a:spcBef>
                          <a:spcPts val="0"/>
                        </a:spcBef>
                        <a:spcAft>
                          <a:spcPts val="0"/>
                        </a:spcAft>
                        <a:buNone/>
                      </a:pPr>
                      <a:r>
                        <a:rPr b="1" lang="en" sz="1200">
                          <a:latin typeface="Inter"/>
                          <a:ea typeface="Inter"/>
                          <a:cs typeface="Inter"/>
                          <a:sym typeface="Inter"/>
                        </a:rPr>
                        <a:t>Think:</a:t>
                      </a:r>
                      <a:r>
                        <a:rPr lang="en" sz="1200">
                          <a:latin typeface="Inter"/>
                          <a:ea typeface="Inter"/>
                          <a:cs typeface="Inter"/>
                          <a:sym typeface="Inter"/>
                        </a:rPr>
                        <a:t> What do you think is the purpose of this book? Why?</a:t>
                      </a:r>
                      <a:endParaRPr sz="1200">
                        <a:latin typeface="Inter"/>
                        <a:ea typeface="Inter"/>
                        <a:cs typeface="Inter"/>
                        <a:sym typeface="Inter"/>
                      </a:endParaRPr>
                    </a:p>
                  </a:txBody>
                  <a:tcPr marT="91425" marB="91425" marR="91425" marL="91425" anchor="ctr"/>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purpose of this book was to instill pride in the British Empire and reinforce imperialist values in children. The book reflects how imperialist ideas were normalized and passed down through education and culture.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8" name="Shape 148"/>
        <p:cNvGrpSpPr/>
        <p:nvPr/>
      </p:nvGrpSpPr>
      <p:grpSpPr>
        <a:xfrm>
          <a:off x="0" y="0"/>
          <a:ext cx="0" cy="0"/>
          <a:chOff x="0" y="0"/>
          <a:chExt cx="0" cy="0"/>
        </a:xfrm>
      </p:grpSpPr>
      <p:sp>
        <p:nvSpPr>
          <p:cNvPr id="149" name="Google Shape;149;p2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Political Power &amp; Nationalism- Discussion Questions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Imperialism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50" name="Google Shape;150;p21"/>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51" name="Google Shape;151;p21"/>
          <p:cNvSpPr txBox="1"/>
          <p:nvPr/>
        </p:nvSpPr>
        <p:spPr>
          <a:xfrm>
            <a:off x="469050" y="12155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primary and secondary sources to answer the discussion questions below with your group. </a:t>
            </a:r>
            <a:endParaRPr/>
          </a:p>
        </p:txBody>
      </p:sp>
      <p:graphicFrame>
        <p:nvGraphicFramePr>
          <p:cNvPr id="152" name="Google Shape;152;p21"/>
          <p:cNvGraphicFramePr/>
          <p:nvPr/>
        </p:nvGraphicFramePr>
        <p:xfrm>
          <a:off x="469041" y="1781035"/>
          <a:ext cx="3000000" cy="3000000"/>
        </p:xfrm>
        <a:graphic>
          <a:graphicData uri="http://schemas.openxmlformats.org/drawingml/2006/table">
            <a:tbl>
              <a:tblPr>
                <a:noFill/>
                <a:tableStyleId>{B144F5F2-C955-46E6-8DE1-8689F713EB7E}</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1: </a:t>
                      </a:r>
                      <a:r>
                        <a:rPr b="1" lang="en" sz="1200">
                          <a:solidFill>
                            <a:schemeClr val="dk1"/>
                          </a:solidFill>
                          <a:latin typeface="Inter"/>
                          <a:ea typeface="Inter"/>
                          <a:cs typeface="Inter"/>
                          <a:sym typeface="Inter"/>
                        </a:rPr>
                        <a:t>Jules Ferry’s "Speech Before the French Chamber of Deputies”, March 28, 1884.</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Ferry tie imperialism back to political power and competition between European states?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He argues that expansion is necessary for France’s global power and survival in a competitive Europe. He emphasizes colonies provide strategic advantages, such as naval bases, supply stations, and military outposts. He also warns that nations that do not expand risk becoming weak and irrelevant.</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2: </a:t>
                      </a:r>
                      <a:r>
                        <a:rPr b="1" lang="en" sz="1200">
                          <a:solidFill>
                            <a:schemeClr val="dk1"/>
                          </a:solidFill>
                          <a:latin typeface="Inter"/>
                          <a:ea typeface="Inter"/>
                          <a:cs typeface="Inter"/>
                          <a:sym typeface="Inter"/>
                        </a:rPr>
                        <a:t>The “Daily Mail” Commercial Map of Africa, the Cape-Town to Cairo Route.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the map demonstrate the political power of different European states?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It shows how European powers divided Africa among themselves. Britain, for example, aimed to connect its colonies from the south (Cape Town) to the north (Cairo).</a:t>
                      </a:r>
                      <a:endParaRPr b="1" sz="13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would this railroad have impacted the political power of Britain in Africa?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railroad would have strengthened British dominance in Africa, allowing for faster military movements, resource extraction, and economic integration. It would have also reinforced British authority over local populations and helped maintain control.</a:t>
                      </a:r>
                      <a:endParaRPr b="1" sz="13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3: </a:t>
                      </a:r>
                      <a:r>
                        <a:rPr b="1" lang="en" sz="1200">
                          <a:solidFill>
                            <a:schemeClr val="dk1"/>
                          </a:solidFill>
                          <a:latin typeface="Inter"/>
                          <a:ea typeface="Inter"/>
                          <a:cs typeface="Inter"/>
                          <a:sym typeface="Inter"/>
                        </a:rPr>
                        <a:t>Cecil Rhodes, “Confession of Faith.”</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Rhodes tie territorial acquisition to larger nationalistic ideas of the British?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Rhodes justifies British imperialism by arguing that the Anglo-Saxon race is superior and has a duty to expand its rule over the "uncivilized" world. He sees expansion as a way to spread British values, create economic opportunities, and strengthen global stability.</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4: Postcard Featuring a Map of the Japanese Empire, 1920.</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is the significance of the people surrounding the map in relation to political power and nationalism?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people symbolize the diverse groups under Japanese rule, suggesting that Japan is a unifying force in Asia. It promotes Japanese nationalism and imperial identity, portraying Japan as the rightful leader of the region while reinforcing its dominance.</a:t>
                      </a:r>
                      <a:endParaRPr b="1" sz="13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5: Christopher Szpilman, “Between Pan-Asianism and Nationalism: Mitsukawa Kametarō and his campaign to reform Japan and liberate Asia.”</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Explain the contradictory nature of Japanese Pan-Asianism. </a:t>
                      </a:r>
                      <a:endParaRPr b="1" sz="1100">
                        <a:solidFill>
                          <a:schemeClr val="dk1"/>
                        </a:solidFill>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Japanese Pan-Asianism claimed to promote Asian unity and liberation from Western imperialism, but in practice, it was used to justify Japanese imperial expansion.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did the Japanese believe that Japan alone could liberate Asia from the west?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Japan saw itself as the only Asian nation that had successfully modernized, industrialized, and militarily strengthened itself enough to resist Western imperialism.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53" name="Google Shape;153;p21"/>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54" name="Google Shape;154;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